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7"/>
  </p:notesMasterIdLst>
  <p:handoutMasterIdLst>
    <p:handoutMasterId r:id="rId38"/>
  </p:handoutMasterIdLst>
  <p:sldIdLst>
    <p:sldId id="668" r:id="rId2"/>
    <p:sldId id="607" r:id="rId3"/>
    <p:sldId id="602" r:id="rId4"/>
    <p:sldId id="629" r:id="rId5"/>
    <p:sldId id="631" r:id="rId6"/>
    <p:sldId id="673" r:id="rId7"/>
    <p:sldId id="674" r:id="rId8"/>
    <p:sldId id="675" r:id="rId9"/>
    <p:sldId id="669" r:id="rId10"/>
    <p:sldId id="650" r:id="rId11"/>
    <p:sldId id="651" r:id="rId12"/>
    <p:sldId id="657" r:id="rId13"/>
    <p:sldId id="610" r:id="rId14"/>
    <p:sldId id="656" r:id="rId15"/>
    <p:sldId id="555" r:id="rId16"/>
    <p:sldId id="558" r:id="rId17"/>
    <p:sldId id="559" r:id="rId18"/>
    <p:sldId id="612" r:id="rId19"/>
    <p:sldId id="670" r:id="rId20"/>
    <p:sldId id="648" r:id="rId21"/>
    <p:sldId id="562" r:id="rId22"/>
    <p:sldId id="671" r:id="rId23"/>
    <p:sldId id="672" r:id="rId24"/>
    <p:sldId id="564" r:id="rId25"/>
    <p:sldId id="638" r:id="rId26"/>
    <p:sldId id="655" r:id="rId27"/>
    <p:sldId id="640" r:id="rId28"/>
    <p:sldId id="570" r:id="rId29"/>
    <p:sldId id="571" r:id="rId30"/>
    <p:sldId id="664" r:id="rId31"/>
    <p:sldId id="572" r:id="rId32"/>
    <p:sldId id="573" r:id="rId33"/>
    <p:sldId id="575" r:id="rId34"/>
    <p:sldId id="576" r:id="rId35"/>
    <p:sldId id="653" r:id="rId36"/>
  </p:sldIdLst>
  <p:sldSz cx="12192000" cy="6858000"/>
  <p:notesSz cx="7315200" cy="96012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7" autoAdjust="0"/>
    <p:restoredTop sz="82202" autoAdjust="0"/>
  </p:normalViewPr>
  <p:slideViewPr>
    <p:cSldViewPr>
      <p:cViewPr varScale="1">
        <p:scale>
          <a:sx n="97" d="100"/>
          <a:sy n="97" d="100"/>
        </p:scale>
        <p:origin x="224" y="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between</a:t>
            </a:r>
            <a:r>
              <a:rPr lang="en-US" baseline="0" dirty="0" smtClean="0"/>
              <a:t> general graphs and disconnected graphs are trees!  CSPs can be solved in linear time rather than exponential time.  Not too rare either.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Restricting the problems makes the reasoning easier.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choose a root you have direction (could be many choices).  Now</a:t>
            </a:r>
            <a:r>
              <a:rPr lang="en-US" baseline="0" dirty="0" smtClean="0"/>
              <a:t> arc consistency becomes easier.  One one arc into each node!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did a single pass, not full arc 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made the arcs consistent, we can go left to right!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</a:t>
            </a:r>
            <a:r>
              <a:rPr lang="en-US" baseline="0" dirty="0" smtClean="0"/>
              <a:t> an arc, e.g. B-&gt;D, at some point it was consistent…what about at the end?  But all arcs are on the left.  I only need to rerun when I delete a value from the head, but that never happens.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E had two parents, D-&gt;E and C-&gt;E, now the assignment at E consistent with D might not be the same as the one consistent with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idea: try incorrect solution and modify it to be 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  <a:r>
              <a:rPr lang="en-US" baseline="0" dirty="0" smtClean="0"/>
              <a:t> search takes in complete assignment but incorrect.</a:t>
            </a:r>
          </a:p>
          <a:p>
            <a:r>
              <a:rPr lang="en-US" baseline="0" dirty="0" smtClean="0"/>
              <a:t>Instead of backtracking, you reassign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L5D1 –</a:t>
            </a:r>
            <a:r>
              <a:rPr lang="en-US" baseline="0" dirty="0" smtClean="0"/>
              <a:t> python demos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Coloring –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demos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Huge improvement</a:t>
            </a:r>
            <a:r>
              <a:rPr lang="en-US" baseline="0" dirty="0" smtClean="0"/>
              <a:t> in n-queens problem.</a:t>
            </a:r>
          </a:p>
          <a:p>
            <a:r>
              <a:rPr lang="en-US" baseline="0" dirty="0" smtClean="0"/>
              <a:t>Also true in </a:t>
            </a:r>
            <a:r>
              <a:rPr lang="en-US" i="1" baseline="0" dirty="0" smtClean="0"/>
              <a:t>random</a:t>
            </a:r>
            <a:r>
              <a:rPr lang="en-US" i="0" baseline="0" dirty="0" smtClean="0"/>
              <a:t> CSPs.  They’re almost all easy.</a:t>
            </a:r>
          </a:p>
          <a:p>
            <a:r>
              <a:rPr lang="en-US" i="0" baseline="0" dirty="0" smtClean="0"/>
              <a:t>There is a critical range though.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Lots of variables no constraints? Easy</a:t>
            </a:r>
          </a:p>
          <a:p>
            <a:r>
              <a:rPr lang="en-US" i="0" baseline="0" dirty="0" smtClean="0"/>
              <a:t>Lots of constraints no variables? Also turns out easy.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Critical ratio you do a ton of work just to see it barely didn’t work.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Naturally occurring CSPs turn out to be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0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complete, not optimal, but</a:t>
            </a:r>
            <a:r>
              <a:rPr lang="en-US" baseline="0" dirty="0" smtClean="0"/>
              <a:t> why use it?  Often useful!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idea if the</a:t>
            </a:r>
            <a:r>
              <a:rPr lang="en-US" baseline="0" dirty="0" smtClean="0"/>
              <a:t> maximum you’re at is good…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0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  <a:r>
              <a:rPr lang="en-US" baseline="0" dirty="0" smtClean="0"/>
              <a:t> sometimes go downhill!  Knocks you out of bad local maxima.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</a:t>
            </a:r>
            <a:r>
              <a:rPr lang="en-US" baseline="0" dirty="0" smtClean="0"/>
              <a:t> one variable at a time.  </a:t>
            </a:r>
            <a:r>
              <a:rPr lang="en-US" dirty="0" smtClean="0"/>
              <a:t>Basically DF</a:t>
            </a:r>
            <a:r>
              <a:rPr lang="en-US" baseline="0" dirty="0" smtClean="0"/>
              <a:t>S implemented recursively, but we (a) do iterative goal tests rather than final ones so that we can bail out and also trim successors as we go along.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questions like what order?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0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Ordering: hard variables</a:t>
            </a:r>
            <a:r>
              <a:rPr lang="en-US" baseline="0" dirty="0" smtClean="0"/>
              <a:t> </a:t>
            </a:r>
            <a:r>
              <a:rPr lang="en-US" dirty="0" smtClean="0"/>
              <a:t>ones first,</a:t>
            </a:r>
            <a:r>
              <a:rPr lang="en-US" baseline="0" dirty="0" smtClean="0"/>
              <a:t> might as well do them now before you get too deep in the tree, also try least constraining value first</a:t>
            </a:r>
          </a:p>
          <a:p>
            <a:r>
              <a:rPr lang="en-US" baseline="0" dirty="0" smtClean="0"/>
              <a:t>Filtering: try to detect problems before they happen, forward checking and arc consistency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all arcs, check they’re all consistent, deleting values as we go along</a:t>
            </a:r>
          </a:p>
          <a:p>
            <a:endParaRPr lang="en-US" dirty="0" smtClean="0"/>
          </a:p>
          <a:p>
            <a:r>
              <a:rPr lang="en-US" dirty="0" smtClean="0"/>
              <a:t>Check if there</a:t>
            </a:r>
            <a:r>
              <a:rPr lang="en-US" baseline="0" dirty="0" smtClean="0"/>
              <a:t> is always a value in the tail that has a value in the head that satisfies the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0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looks at pairs,</a:t>
            </a:r>
            <a:r>
              <a:rPr lang="en-US" baseline="0" dirty="0" smtClean="0"/>
              <a:t> doesn’t solve bottom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Pulled over by </a:t>
            </a:r>
            <a:r>
              <a:rPr lang="en-US" dirty="0" err="1" smtClean="0"/>
              <a:t>robocop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Unary constraints are just restricted domain.</a:t>
            </a:r>
          </a:p>
          <a:p>
            <a:r>
              <a:rPr lang="en-US" dirty="0" smtClean="0"/>
              <a:t>Binary consistency</a:t>
            </a:r>
            <a:r>
              <a:rPr lang="en-US" baseline="0" dirty="0" smtClean="0"/>
              <a:t> is just arc consistency.</a:t>
            </a:r>
          </a:p>
          <a:p>
            <a:r>
              <a:rPr lang="en-US" dirty="0" smtClean="0"/>
              <a:t>K-consistency</a:t>
            </a:r>
            <a:r>
              <a:rPr lang="en-US" baseline="0" dirty="0" smtClean="0"/>
              <a:t> would fix bottom </a:t>
            </a:r>
            <a:r>
              <a:rPr lang="en-US" baseline="0" dirty="0" err="1" smtClean="0"/>
              <a:t>eample</a:t>
            </a:r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8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Filtering, finding problems before</a:t>
            </a:r>
            <a:r>
              <a:rPr lang="en-US" baseline="0" dirty="0" smtClean="0"/>
              <a:t> they happen in the search</a:t>
            </a:r>
          </a:p>
          <a:p>
            <a:r>
              <a:rPr lang="en-US" baseline="0" dirty="0" smtClean="0"/>
              <a:t>Ordering, try nodes/value in a useful order</a:t>
            </a:r>
          </a:p>
          <a:p>
            <a:r>
              <a:rPr lang="en-US" baseline="0" dirty="0" smtClean="0"/>
              <a:t>Structure! (middle guy useful?)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9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structure</a:t>
            </a:r>
            <a:r>
              <a:rPr lang="en-US" baseline="0" dirty="0" smtClean="0"/>
              <a:t> leads to insight, for example, here we have two pieces.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Independent </a:t>
            </a:r>
            <a:r>
              <a:rPr lang="en-US" baseline="0" dirty="0" err="1" smtClean="0"/>
              <a:t>subproblems</a:t>
            </a:r>
            <a:r>
              <a:rPr lang="en-US" baseline="0" dirty="0" smtClean="0"/>
              <a:t> can be a huge advantage!  Pretty rare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9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3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6.wmf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CSE 511A: Introduction to Artificial 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Roman Garnett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Washington University in St. Louis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</a:t>
            </a:r>
            <a:r>
              <a:rPr lang="en-US" sz="1400" dirty="0" smtClean="0">
                <a:latin typeface="Calibri"/>
                <a:cs typeface="Calibri"/>
              </a:rPr>
              <a:t>created by Dan Klein and Pieter Abbeel </a:t>
            </a:r>
            <a:r>
              <a:rPr lang="en-US" sz="1400" dirty="0">
                <a:latin typeface="Calibri"/>
                <a:cs typeface="Calibri"/>
              </a:rPr>
              <a:t>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Improvement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n Queens</a:t>
            </a:r>
            <a:endParaRPr lang="en-US" dirty="0"/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Coloring</a:t>
            </a:r>
            <a:endParaRPr lang="en-US" dirty="0"/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 Quiz</a:t>
            </a:r>
            <a:endParaRPr lang="en-US" dirty="0"/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Adversarial 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5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1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30685</TotalTime>
  <Words>1779</Words>
  <Application>Microsoft Macintosh PowerPoint</Application>
  <PresentationFormat>Widescreen</PresentationFormat>
  <Paragraphs>329</Paragraphs>
  <Slides>35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Symbol</vt:lpstr>
      <vt:lpstr>Times New Roman</vt:lpstr>
      <vt:lpstr>Wingdings</vt:lpstr>
      <vt:lpstr>Arial</vt:lpstr>
      <vt:lpstr>dan-berkeley-nlp-v1</vt:lpstr>
      <vt:lpstr>CSE 511A: Introduction to Artificial Intelligence </vt:lpstr>
      <vt:lpstr>Today</vt:lpstr>
      <vt:lpstr>Reminder: CSPs</vt:lpstr>
      <vt:lpstr>Backtracking Search</vt:lpstr>
      <vt:lpstr>Improving Backtracking</vt:lpstr>
      <vt:lpstr>Ordering</vt:lpstr>
      <vt:lpstr>Ordering: Minimum Remaining Values</vt:lpstr>
      <vt:lpstr>Ordering: Least Constraining Value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Structure</vt:lpstr>
      <vt:lpstr>Problem Structure</vt:lpstr>
      <vt:lpstr>Tree-Structured CSPs</vt:lpstr>
      <vt:lpstr>Tree-Structured CSPs</vt:lpstr>
      <vt:lpstr>Tree-Structured CSPs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Garnett, Roman</cp:lastModifiedBy>
  <cp:revision>2234</cp:revision>
  <cp:lastPrinted>2014-02-04T08:20:14Z</cp:lastPrinted>
  <dcterms:created xsi:type="dcterms:W3CDTF">2004-08-27T04:16:05Z</dcterms:created>
  <dcterms:modified xsi:type="dcterms:W3CDTF">2017-09-18T20:54:44Z</dcterms:modified>
</cp:coreProperties>
</file>